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76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E160-D443-486A-AE57-104848335EC7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E05EE-9776-41C8-AB31-B196769AFDD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773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BBB: Fra eiendomsbransjen i Chicago 1920-tallet. Monopol: Uten regulering kunne eierne utnyttet monopolposisjonen til å kreve</a:t>
            </a:r>
            <a:r>
              <a:rPr lang="nb-NO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svært høyt vederlag for å selge eller </a:t>
            </a:r>
            <a:r>
              <a:rPr lang="nb-NO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relokalisere</a:t>
            </a:r>
            <a:r>
              <a:rPr lang="nb-NO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eiendommen.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639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Boligmassen: maksimalt omtrent 40 000 pr år i forhold til</a:t>
            </a:r>
            <a:r>
              <a:rPr lang="nb-NO" baseline="0" dirty="0"/>
              <a:t> eksisterende </a:t>
            </a:r>
            <a:r>
              <a:rPr lang="nb-NO" baseline="0" dirty="0" err="1"/>
              <a:t>boligmassse</a:t>
            </a:r>
            <a:r>
              <a:rPr lang="nb-NO" baseline="0" dirty="0"/>
              <a:t> </a:t>
            </a:r>
            <a:r>
              <a:rPr lang="nb-NO" baseline="0" dirty="0" err="1"/>
              <a:t>ca</a:t>
            </a:r>
            <a:r>
              <a:rPr lang="nb-NO" baseline="0" dirty="0"/>
              <a:t> 2,5 millioner boliger. Pris på vertikal akse, mengde på horisontal akse, tilbudskurve på kort sikt (ett par år).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43021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Irland: </a:t>
            </a: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kvartal 2007 til 1. kvartal 2013. Norge: Kilde Ola Grytten, se</a:t>
            </a:r>
            <a:r>
              <a:rPr lang="nb-NO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f.eks.</a:t>
            </a:r>
            <a:r>
              <a:rPr lang="nb-NO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https://www.nrk.no/norge/boligpriser-gjennom-200-ar-1.8273402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8716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Bolig og fritidsbolig ofte millioner.</a:t>
            </a:r>
            <a:r>
              <a:rPr lang="nb-NO" baseline="0" dirty="0"/>
              <a:t> Næringseiendom ofte hundremillioner.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220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Et</a:t>
            </a:r>
            <a:r>
              <a:rPr lang="nb-NO" baseline="0" dirty="0"/>
              <a:t> annet eksempel på få sammenlignbare salg pga. store verdier og store «porsjoner» er kunstverk i høy prisklasse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4445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Verdsettingsmetodene: For eksempel har skatteformål vært viktig i forbindelse med utvikling av automatiserte</a:t>
            </a:r>
            <a:r>
              <a:rPr lang="nb-NO" baseline="0" dirty="0"/>
              <a:t> verdsettingsmodeller (AVM). Registre: bl.a. matrikkelen. Pris/skattetakst bl.a. brukt i Sverige som mål for prisutvikling.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225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Tillegges</a:t>
            </a:r>
            <a:r>
              <a:rPr lang="nb-NO" baseline="0" dirty="0"/>
              <a:t> ofte Mark Twain, men neppe ham som sa det først.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1743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Flybilde Oslo: Tilgjengelig areal begrenses</a:t>
            </a:r>
            <a:r>
              <a:rPr lang="nb-NO" baseline="0" dirty="0"/>
              <a:t> av </a:t>
            </a:r>
            <a:r>
              <a:rPr lang="nb-NO" baseline="0" dirty="0" err="1"/>
              <a:t>markagrense</a:t>
            </a:r>
            <a:r>
              <a:rPr lang="nb-NO" baseline="0" dirty="0"/>
              <a:t>, parker byggehøyder osv., ikke av «fysisk» tilgjengelig grunnareal.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C3198-6C82-48A7-847E-7975B62F7321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31357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730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027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443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93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5199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789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6215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590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4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6141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1425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840EB-3062-49BD-B3B7-AA4BDE691E5B}" type="datetimeFigureOut">
              <a:rPr lang="nb-NO" smtClean="0"/>
              <a:t>27.06.2017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D35C1-A804-4A93-985E-51BD2B72008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37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3 Fast eiendom og verdsetting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150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Transaksjonskostnader og likviditet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Selge eiendom koster mye</a:t>
            </a:r>
          </a:p>
          <a:p>
            <a:pPr lvl="1"/>
            <a:r>
              <a:rPr lang="nb-NO" dirty="0"/>
              <a:t>Titusenvis for en bolig</a:t>
            </a:r>
          </a:p>
          <a:p>
            <a:pPr lvl="1"/>
            <a:r>
              <a:rPr lang="nb-NO" dirty="0"/>
              <a:t>Ofte millioner for en næringseiendom</a:t>
            </a:r>
          </a:p>
          <a:p>
            <a:r>
              <a:rPr lang="nb-NO" dirty="0"/>
              <a:t>Kjøpe eiendom koster enda mer i transaksjonskostnader, f.eks.</a:t>
            </a:r>
          </a:p>
          <a:p>
            <a:pPr lvl="1"/>
            <a:r>
              <a:rPr lang="nb-NO" dirty="0"/>
              <a:t>Dokumentavgift (2,5 %)</a:t>
            </a:r>
          </a:p>
          <a:p>
            <a:pPr lvl="1"/>
            <a:r>
              <a:rPr lang="nb-NO" dirty="0"/>
              <a:t>Aktsomhetsgjennomgang («due diligence») for næringseiendom</a:t>
            </a:r>
          </a:p>
        </p:txBody>
      </p:sp>
    </p:spTree>
    <p:extLst>
      <p:ext uri="{BB962C8B-B14F-4D97-AF65-F5344CB8AC3E}">
        <p14:creationId xmlns:p14="http://schemas.microsoft.com/office/powerpoint/2010/main" val="3321322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Perfekt skatteobjekt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Store verdier, som ikke kan flyttes</a:t>
            </a:r>
          </a:p>
          <a:p>
            <a:r>
              <a:rPr lang="nb-NO" dirty="0"/>
              <a:t>Skatteyter kan gjøre lite for å tilpasse seg beskatningen</a:t>
            </a:r>
          </a:p>
          <a:p>
            <a:r>
              <a:rPr lang="nb-NO" dirty="0"/>
              <a:t>Sterk sammenheng mellom eiendomsverdier og totalformue hos skatteyter</a:t>
            </a:r>
          </a:p>
          <a:p>
            <a:r>
              <a:rPr lang="nb-NO" dirty="0"/>
              <a:t>Var vanlig med for sterk skattlegging</a:t>
            </a:r>
          </a:p>
          <a:p>
            <a:pPr lvl="1"/>
            <a:r>
              <a:rPr lang="nb-NO" dirty="0"/>
              <a:t>Men har vært </a:t>
            </a:r>
            <a:r>
              <a:rPr lang="nb-NO" i="1" dirty="0"/>
              <a:t>svært</a:t>
            </a:r>
            <a:r>
              <a:rPr lang="nb-NO" dirty="0"/>
              <a:t> lavt skattlagt i Norge fram til det siste tiåret, sammenlignet med andre land</a:t>
            </a:r>
          </a:p>
          <a:p>
            <a:pPr lvl="1"/>
            <a:r>
              <a:rPr lang="nb-NO" dirty="0"/>
              <a:t>Tendens til litt mer skattlegging</a:t>
            </a:r>
          </a:p>
          <a:p>
            <a:pPr lvl="2"/>
            <a:r>
              <a:rPr lang="nb-NO" dirty="0"/>
              <a:t>Kommunal eiendomsskatt</a:t>
            </a:r>
          </a:p>
        </p:txBody>
      </p:sp>
    </p:spTree>
    <p:extLst>
      <p:ext uri="{BB962C8B-B14F-4D97-AF65-F5344CB8AC3E}">
        <p14:creationId xmlns:p14="http://schemas.microsoft.com/office/powerpoint/2010/main" val="3257220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Skatt - verdsetting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Skatteformål har utviklet verdsettingsmetodene</a:t>
            </a:r>
          </a:p>
          <a:p>
            <a:r>
              <a:rPr lang="nb-NO" dirty="0"/>
              <a:t>Skatteinnkreving fører til behov for registre over egenskapene til eiendommene</a:t>
            </a:r>
          </a:p>
          <a:p>
            <a:r>
              <a:rPr lang="nb-NO" dirty="0"/>
              <a:t>Skattetakst gir en enkel måte å følge prisutviklingen på</a:t>
            </a:r>
          </a:p>
          <a:p>
            <a:pPr lvl="1"/>
            <a:r>
              <a:rPr lang="nb-NO" dirty="0"/>
              <a:t>Forholdstallet pris/skattetakst</a:t>
            </a:r>
          </a:p>
        </p:txBody>
      </p:sp>
    </p:spTree>
    <p:extLst>
      <p:ext uri="{BB962C8B-B14F-4D97-AF65-F5344CB8AC3E}">
        <p14:creationId xmlns:p14="http://schemas.microsoft.com/office/powerpoint/2010/main" val="231114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Matrikkelen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Vanlig med en eller annen form for database med eiendommenes egenskaper</a:t>
            </a:r>
          </a:p>
          <a:p>
            <a:pPr lvl="1"/>
            <a:r>
              <a:rPr lang="nb-NO" dirty="0"/>
              <a:t>Med bakgrunn i skatteformål, også i Norge</a:t>
            </a:r>
          </a:p>
          <a:p>
            <a:r>
              <a:rPr lang="nb-NO" dirty="0"/>
              <a:t>Internasjonalt kalt kataster/kadaster</a:t>
            </a:r>
          </a:p>
          <a:p>
            <a:r>
              <a:rPr lang="nb-NO" dirty="0"/>
              <a:t>Basisregister (+ folkeregisteret og enhetsregisteret)</a:t>
            </a:r>
          </a:p>
          <a:p>
            <a:r>
              <a:rPr lang="nb-NO" dirty="0"/>
              <a:t>Bare </a:t>
            </a:r>
            <a:r>
              <a:rPr lang="nb-NO" i="1" dirty="0"/>
              <a:t>grunneiendommer,</a:t>
            </a:r>
            <a:r>
              <a:rPr lang="nb-NO" dirty="0"/>
              <a:t> dvs. ikke andeler i borettslag, aksjeleiligheter eller obligasjonsleiligheter</a:t>
            </a:r>
          </a:p>
        </p:txBody>
      </p:sp>
    </p:spTree>
    <p:extLst>
      <p:ext uri="{BB962C8B-B14F-4D97-AF65-F5344CB8AC3E}">
        <p14:creationId xmlns:p14="http://schemas.microsoft.com/office/powerpoint/2010/main" val="2324260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Begrenset mengde?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Buy land, they’re not making it anymore?</a:t>
            </a:r>
            <a:endParaRPr lang="en-US" dirty="0"/>
          </a:p>
          <a:p>
            <a:r>
              <a:rPr lang="en-US" dirty="0" err="1"/>
              <a:t>Ikke</a:t>
            </a:r>
            <a:r>
              <a:rPr lang="en-US" dirty="0"/>
              <a:t> relevant</a:t>
            </a:r>
          </a:p>
          <a:p>
            <a:r>
              <a:rPr lang="en-US" dirty="0" err="1"/>
              <a:t>Ikke</a:t>
            </a:r>
            <a:r>
              <a:rPr lang="en-US" dirty="0"/>
              <a:t> “land” i </a:t>
            </a:r>
            <a:r>
              <a:rPr lang="en-US" dirty="0" err="1"/>
              <a:t>seg</a:t>
            </a:r>
            <a:r>
              <a:rPr lang="en-US" dirty="0"/>
              <a:t> </a:t>
            </a:r>
            <a:r>
              <a:rPr lang="en-US" dirty="0" err="1"/>
              <a:t>selv</a:t>
            </a:r>
            <a:r>
              <a:rPr lang="en-US" dirty="0"/>
              <a:t>, men </a:t>
            </a:r>
            <a:r>
              <a:rPr lang="en-US" i="1" dirty="0" err="1"/>
              <a:t>tilgjengelig</a:t>
            </a:r>
            <a:r>
              <a:rPr lang="en-US" dirty="0"/>
              <a:t> land </a:t>
            </a:r>
            <a:r>
              <a:rPr lang="en-US" dirty="0" err="1"/>
              <a:t>som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avgjørende</a:t>
            </a:r>
            <a:endParaRPr lang="en-US" dirty="0"/>
          </a:p>
          <a:p>
            <a:pPr lvl="1"/>
            <a:r>
              <a:rPr lang="en-US" dirty="0"/>
              <a:t>Planer </a:t>
            </a:r>
            <a:r>
              <a:rPr lang="en-US" dirty="0" err="1"/>
              <a:t>mye</a:t>
            </a:r>
            <a:r>
              <a:rPr lang="en-US" dirty="0"/>
              <a:t> </a:t>
            </a:r>
            <a:r>
              <a:rPr lang="en-US" dirty="0" err="1"/>
              <a:t>viktigere</a:t>
            </a:r>
            <a:r>
              <a:rPr lang="en-US" dirty="0"/>
              <a:t> </a:t>
            </a:r>
            <a:r>
              <a:rPr lang="en-US" dirty="0" err="1"/>
              <a:t>enn</a:t>
            </a:r>
            <a:r>
              <a:rPr lang="en-US" dirty="0"/>
              <a:t> “</a:t>
            </a:r>
            <a:r>
              <a:rPr lang="en-US" dirty="0" err="1"/>
              <a:t>fysisk</a:t>
            </a:r>
            <a:r>
              <a:rPr lang="en-US" dirty="0"/>
              <a:t>” </a:t>
            </a:r>
            <a:r>
              <a:rPr lang="en-US" dirty="0" err="1"/>
              <a:t>tilgjengelig</a:t>
            </a:r>
            <a:r>
              <a:rPr lang="en-US" dirty="0"/>
              <a:t> areal</a:t>
            </a:r>
          </a:p>
          <a:p>
            <a:pPr lvl="1"/>
            <a:r>
              <a:rPr lang="en-US" dirty="0" err="1"/>
              <a:t>Samferdselsutbygging</a:t>
            </a:r>
            <a:r>
              <a:rPr lang="en-US" dirty="0"/>
              <a:t> </a:t>
            </a:r>
            <a:r>
              <a:rPr lang="en-US" dirty="0" err="1"/>
              <a:t>gjør</a:t>
            </a:r>
            <a:r>
              <a:rPr lang="en-US" dirty="0"/>
              <a:t> areal “</a:t>
            </a:r>
            <a:r>
              <a:rPr lang="en-US" dirty="0" err="1"/>
              <a:t>tilgjengelig</a:t>
            </a:r>
            <a:r>
              <a:rPr lang="en-US" dirty="0"/>
              <a:t>”</a:t>
            </a:r>
          </a:p>
          <a:p>
            <a:pPr lvl="2"/>
            <a:r>
              <a:rPr lang="en-US" dirty="0" err="1"/>
              <a:t>Veier</a:t>
            </a:r>
            <a:r>
              <a:rPr lang="en-US" dirty="0"/>
              <a:t>, T-</a:t>
            </a:r>
            <a:r>
              <a:rPr lang="en-US" dirty="0" err="1"/>
              <a:t>baner</a:t>
            </a:r>
            <a:r>
              <a:rPr lang="en-US" dirty="0"/>
              <a:t>, </a:t>
            </a:r>
            <a:r>
              <a:rPr lang="en-US" dirty="0" err="1"/>
              <a:t>jernbane</a:t>
            </a:r>
            <a:r>
              <a:rPr lang="en-US" dirty="0"/>
              <a:t> </a:t>
            </a:r>
            <a:r>
              <a:rPr lang="en-US" dirty="0" err="1"/>
              <a:t>osv</a:t>
            </a:r>
            <a:r>
              <a:rPr lang="en-US" dirty="0"/>
              <a:t>.</a:t>
            </a:r>
          </a:p>
          <a:p>
            <a:endParaRPr lang="nb-NO" i="1" dirty="0"/>
          </a:p>
        </p:txBody>
      </p:sp>
    </p:spTree>
    <p:extLst>
      <p:ext uri="{BB962C8B-B14F-4D97-AF65-F5344CB8AC3E}">
        <p14:creationId xmlns:p14="http://schemas.microsoft.com/office/powerpoint/2010/main" val="36082936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755" y="202895"/>
            <a:ext cx="8736193" cy="644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6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3 Fast eiendom og verdsetting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Fast eiendom kan ikke flyttes</a:t>
            </a:r>
          </a:p>
          <a:p>
            <a:r>
              <a:rPr lang="nb-NO" dirty="0"/>
              <a:t>Beliggenhet, beliggenhet, beliggenhet</a:t>
            </a:r>
          </a:p>
          <a:p>
            <a:r>
              <a:rPr lang="nb-NO" i="1" dirty="0"/>
              <a:t>Monopol</a:t>
            </a:r>
            <a:r>
              <a:rPr lang="nb-NO" dirty="0"/>
              <a:t> på beliggenhet</a:t>
            </a:r>
          </a:p>
          <a:p>
            <a:pPr lvl="1"/>
            <a:r>
              <a:rPr lang="nb-NO" dirty="0"/>
              <a:t>Staten har gitt regler for å redusere monopolproblemet</a:t>
            </a:r>
          </a:p>
          <a:p>
            <a:pPr lvl="2"/>
            <a:r>
              <a:rPr lang="nb-NO" dirty="0"/>
              <a:t>Ekspropriasjon</a:t>
            </a:r>
          </a:p>
          <a:p>
            <a:pPr lvl="2"/>
            <a:r>
              <a:rPr lang="nb-NO" dirty="0"/>
              <a:t>Jordskifte (tvungen relokalisering av eiendom)</a:t>
            </a:r>
          </a:p>
          <a:p>
            <a:pPr lvl="2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0163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Andre spesielle egenskaper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Hver eiendom er unik</a:t>
            </a:r>
          </a:p>
          <a:p>
            <a:pPr lvl="1"/>
            <a:r>
              <a:rPr lang="nb-NO" dirty="0"/>
              <a:t>Beliggenhet, men også opparbeiding, bebyggelse, slitasje osv.</a:t>
            </a:r>
          </a:p>
          <a:p>
            <a:r>
              <a:rPr lang="nb-NO" dirty="0"/>
              <a:t>Stabile egenskaper over tid</a:t>
            </a:r>
          </a:p>
          <a:p>
            <a:pPr lvl="1"/>
            <a:r>
              <a:rPr lang="nb-NO" dirty="0"/>
              <a:t>I forhold til andre ting vi eier: Telefoner, nettbrett, biler, møbler, næringsvirksomheter …</a:t>
            </a:r>
          </a:p>
          <a:p>
            <a:pPr lvl="1"/>
            <a:r>
              <a:rPr lang="nb-NO" dirty="0"/>
              <a:t>Beliggenhet, størrelse, grunnens egenskaper, bygningsmasse endres bare langsomt</a:t>
            </a:r>
          </a:p>
        </p:txBody>
      </p:sp>
    </p:spTree>
    <p:extLst>
      <p:ext uri="{BB962C8B-B14F-4D97-AF65-F5344CB8AC3E}">
        <p14:creationId xmlns:p14="http://schemas.microsoft.com/office/powerpoint/2010/main" val="1280483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Nesten «fast» tilbud på kort sikt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Liten produksjon i forhold til eksisterende eiendomsmasse</a:t>
            </a:r>
          </a:p>
          <a:p>
            <a:r>
              <a:rPr lang="nb-NO" dirty="0"/>
              <a:t>Bolig: Maksimalt omtrent 1,5 % nyproduksjon pr år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692" y="3352340"/>
            <a:ext cx="5965372" cy="331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94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Verdifall på </a:t>
            </a:r>
            <a:r>
              <a:rPr lang="nb-NO" i="1" dirty="0"/>
              <a:t>kort</a:t>
            </a:r>
            <a:r>
              <a:rPr lang="nb-NO" dirty="0"/>
              <a:t> sikt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Tilbudssiden endres langsomt</a:t>
            </a:r>
          </a:p>
          <a:p>
            <a:r>
              <a:rPr lang="nb-NO" dirty="0"/>
              <a:t>Fall i etterspørsel kan gi brått fall i verdi</a:t>
            </a:r>
          </a:p>
          <a:p>
            <a:r>
              <a:rPr lang="nb-NO" dirty="0"/>
              <a:t>Norge: -42,6 % realverdi 1988-1993</a:t>
            </a:r>
          </a:p>
          <a:p>
            <a:r>
              <a:rPr lang="nb-NO" dirty="0"/>
              <a:t>Irland: -49 % realverdi 2007-2013</a:t>
            </a:r>
          </a:p>
        </p:txBody>
      </p:sp>
    </p:spTree>
    <p:extLst>
      <p:ext uri="{BB962C8B-B14F-4D97-AF65-F5344CB8AC3E}">
        <p14:creationId xmlns:p14="http://schemas.microsoft.com/office/powerpoint/2010/main" val="599702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Stabil(</a:t>
            </a:r>
            <a:r>
              <a:rPr lang="nb-NO" dirty="0" err="1"/>
              <a:t>ere</a:t>
            </a:r>
            <a:r>
              <a:rPr lang="nb-NO" dirty="0"/>
              <a:t>) verdi over lang sikt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Etterspørsel går i bølger</a:t>
            </a:r>
          </a:p>
          <a:p>
            <a:pPr lvl="1"/>
            <a:r>
              <a:rPr lang="nb-NO" dirty="0"/>
              <a:t>Gir bølger i verdier på kort sikt</a:t>
            </a:r>
          </a:p>
          <a:p>
            <a:r>
              <a:rPr lang="nb-NO" dirty="0"/>
              <a:t>Tilbudssiden tilpasser seg over tid</a:t>
            </a:r>
          </a:p>
          <a:p>
            <a:pPr lvl="1"/>
            <a:r>
              <a:rPr lang="nb-NO" dirty="0"/>
              <a:t>Høyere priser enn byggekostnader? </a:t>
            </a:r>
          </a:p>
          <a:p>
            <a:pPr lvl="2"/>
            <a:r>
              <a:rPr lang="nb-NO" dirty="0"/>
              <a:t>Bygg mer, oppgrader eldre boliger</a:t>
            </a:r>
          </a:p>
          <a:p>
            <a:pPr lvl="1"/>
            <a:r>
              <a:rPr lang="nb-NO" dirty="0"/>
              <a:t>Lavere priser enn byggekostnader? </a:t>
            </a:r>
          </a:p>
          <a:p>
            <a:pPr lvl="2"/>
            <a:r>
              <a:rPr lang="nb-NO" dirty="0"/>
              <a:t>Ikke bygg, la eldre boliger falle ut av markedet</a:t>
            </a:r>
          </a:p>
          <a:p>
            <a:pPr lvl="1"/>
            <a:r>
              <a:rPr lang="nb-NO" dirty="0"/>
              <a:t>Over lang tid vil prisene tendere mot byggekostnadene</a:t>
            </a:r>
          </a:p>
        </p:txBody>
      </p:sp>
    </p:spTree>
    <p:extLst>
      <p:ext uri="{BB962C8B-B14F-4D97-AF65-F5344CB8AC3E}">
        <p14:creationId xmlns:p14="http://schemas.microsoft.com/office/powerpoint/2010/main" val="4267479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Store verdier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Boliger og hytter i Norge</a:t>
            </a:r>
          </a:p>
          <a:p>
            <a:pPr lvl="1"/>
            <a:r>
              <a:rPr lang="nb-NO" dirty="0" err="1"/>
              <a:t>Ca</a:t>
            </a:r>
            <a:r>
              <a:rPr lang="nb-NO" dirty="0"/>
              <a:t> kr 7 033 000 000 000 pr oktober 2015</a:t>
            </a:r>
          </a:p>
          <a:p>
            <a:pPr lvl="1"/>
            <a:r>
              <a:rPr lang="nb-NO" dirty="0" err="1"/>
              <a:t>Ca</a:t>
            </a:r>
            <a:r>
              <a:rPr lang="nb-NO" dirty="0"/>
              <a:t> kr 1 400 000 pr innbygger</a:t>
            </a:r>
          </a:p>
          <a:p>
            <a:r>
              <a:rPr lang="nb-NO" dirty="0"/>
              <a:t>+ næringsbygg, offentlige bygg, industrianlegg, landbrukseiendom, …</a:t>
            </a:r>
          </a:p>
        </p:txBody>
      </p:sp>
    </p:spTree>
    <p:extLst>
      <p:ext uri="{BB962C8B-B14F-4D97-AF65-F5344CB8AC3E}">
        <p14:creationId xmlns:p14="http://schemas.microsoft.com/office/powerpoint/2010/main" val="144982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Store «porsjoner»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Du kan sette en krone i banken</a:t>
            </a:r>
          </a:p>
          <a:p>
            <a:r>
              <a:rPr lang="nb-NO" dirty="0"/>
              <a:t>Du kan kjøpe aksjer for kr 1000</a:t>
            </a:r>
          </a:p>
          <a:p>
            <a:r>
              <a:rPr lang="nb-NO" dirty="0"/>
              <a:t>Eiendom kommer i porsjoner på </a:t>
            </a:r>
            <a:r>
              <a:rPr lang="nb-NO" dirty="0" err="1"/>
              <a:t>hundretusner</a:t>
            </a:r>
            <a:r>
              <a:rPr lang="nb-NO" dirty="0"/>
              <a:t> eller millioner</a:t>
            </a:r>
          </a:p>
          <a:p>
            <a:r>
              <a:rPr lang="nb-NO" dirty="0"/>
              <a:t>Aksjer i selskaper som eier eiendom («Storgata 1 AS») nærmest «små» porsjoner</a:t>
            </a:r>
          </a:p>
          <a:p>
            <a:pPr lvl="1"/>
            <a:r>
              <a:rPr lang="nb-NO" dirty="0"/>
              <a:t>Men da kjøper du en andel i selskapet, ikke bare eiendommen</a:t>
            </a:r>
          </a:p>
        </p:txBody>
      </p:sp>
    </p:spTree>
    <p:extLst>
      <p:ext uri="{BB962C8B-B14F-4D97-AF65-F5344CB8AC3E}">
        <p14:creationId xmlns:p14="http://schemas.microsoft.com/office/powerpoint/2010/main" val="2551014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Tynne markeder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Store verdier, store «porsjoner», dvs. selges sjelden</a:t>
            </a:r>
          </a:p>
          <a:p>
            <a:r>
              <a:rPr lang="nb-NO" dirty="0"/>
              <a:t>Få sammenlignbare salg i forhold til de fleste andre ting som verdsettes</a:t>
            </a:r>
          </a:p>
        </p:txBody>
      </p:sp>
    </p:spTree>
    <p:extLst>
      <p:ext uri="{BB962C8B-B14F-4D97-AF65-F5344CB8AC3E}">
        <p14:creationId xmlns:p14="http://schemas.microsoft.com/office/powerpoint/2010/main" val="3655999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750</Words>
  <Application>Microsoft Office PowerPoint</Application>
  <PresentationFormat>Widescreen</PresentationFormat>
  <Paragraphs>94</Paragraphs>
  <Slides>15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Office-tema</vt:lpstr>
      <vt:lpstr>3 Fast eiendom og verdsetting</vt:lpstr>
      <vt:lpstr>3 Fast eiendom og verdsetting</vt:lpstr>
      <vt:lpstr>Andre spesielle egenskaper</vt:lpstr>
      <vt:lpstr>Nesten «fast» tilbud på kort sikt</vt:lpstr>
      <vt:lpstr>Verdifall på kort sikt</vt:lpstr>
      <vt:lpstr>Stabil(ere) verdi over lang sikt</vt:lpstr>
      <vt:lpstr>Store verdier</vt:lpstr>
      <vt:lpstr>Store «porsjoner»</vt:lpstr>
      <vt:lpstr>Tynne markeder</vt:lpstr>
      <vt:lpstr>Transaksjonskostnader og likviditet</vt:lpstr>
      <vt:lpstr>Perfekt skatteobjekt</vt:lpstr>
      <vt:lpstr>Skatt - verdsetting</vt:lpstr>
      <vt:lpstr>Matrikkelen</vt:lpstr>
      <vt:lpstr>Begrenset mengde?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Sammenligningsmetoden</dc:title>
  <dc:creator>Sølve Bærug</dc:creator>
  <cp:lastModifiedBy>Eli Valheim</cp:lastModifiedBy>
  <cp:revision>4</cp:revision>
  <dcterms:created xsi:type="dcterms:W3CDTF">2017-06-21T06:35:29Z</dcterms:created>
  <dcterms:modified xsi:type="dcterms:W3CDTF">2017-06-27T11:09:28Z</dcterms:modified>
</cp:coreProperties>
</file>